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9"/>
  </p:notesMasterIdLst>
  <p:sldIdLst>
    <p:sldId id="308" r:id="rId3"/>
    <p:sldId id="256" r:id="rId4"/>
    <p:sldId id="257" r:id="rId5"/>
    <p:sldId id="258" r:id="rId6"/>
    <p:sldId id="259" r:id="rId7"/>
    <p:sldId id="303" r:id="rId8"/>
  </p:sldIdLst>
  <p:sldSz cx="10080625" cy="567055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98" d="100"/>
          <a:sy n="98" d="100"/>
        </p:scale>
        <p:origin x="73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08C96BA7-D3C8-F4C1-E215-C794E6D8C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AutoShape 2">
            <a:extLst>
              <a:ext uri="{FF2B5EF4-FFF2-40B4-BE49-F238E27FC236}">
                <a16:creationId xmlns:a16="http://schemas.microsoft.com/office/drawing/2014/main" id="{6BA2323C-DD13-BF25-4AC7-1408638CC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AutoShape 3">
            <a:extLst>
              <a:ext uri="{FF2B5EF4-FFF2-40B4-BE49-F238E27FC236}">
                <a16:creationId xmlns:a16="http://schemas.microsoft.com/office/drawing/2014/main" id="{8FD03733-DA62-3FF8-9332-8089418D2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1EBEEE5-74B3-8394-AA26-AF17A0FBE4C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1525" cy="400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94525D2-860A-6A9F-DB35-C00E82A0240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FF564C4-DD65-D041-48F3-554D47095EB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F050202020403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239E55A-AC96-9621-A032-A712248F618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F050202020403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CEEF8FEE-758B-DFDC-B87C-613C515668F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F050202020403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1661F44F-8EE5-9610-DDDE-6BAD4071EB8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F0502020204030204" pitchFamily="34" charset="0"/>
              </a:defRPr>
            </a:lvl1pPr>
          </a:lstStyle>
          <a:p>
            <a:fld id="{FB51990C-3290-1947-B278-F0D5BC458BC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0E2A4ECB-E1EB-8457-D5FA-5B1C69B3994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4FE7E9-3D93-2247-A780-2192F600FA47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9217" name="Text Box 1">
            <a:extLst>
              <a:ext uri="{FF2B5EF4-FFF2-40B4-BE49-F238E27FC236}">
                <a16:creationId xmlns:a16="http://schemas.microsoft.com/office/drawing/2014/main" id="{FD66000C-4988-39BC-6CED-605E43C348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3322B463-BD5E-D2D8-5B34-1919B7DA4CE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F129F489-F49A-CE17-0CD2-7B6D011B579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BAB175-48CE-DC40-9FD5-C53C3883F117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10241" name="Text Box 1">
            <a:extLst>
              <a:ext uri="{FF2B5EF4-FFF2-40B4-BE49-F238E27FC236}">
                <a16:creationId xmlns:a16="http://schemas.microsoft.com/office/drawing/2014/main" id="{E82DA434-4817-16C4-2320-2DFC0DC0B25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86AE0744-4E13-6230-5F67-AF72B59C67D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5D371A50-7EA5-C991-E8AE-E2808010B25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3E4B6A-9B44-8947-A304-67A21DEC492F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11265" name="Text Box 1">
            <a:extLst>
              <a:ext uri="{FF2B5EF4-FFF2-40B4-BE49-F238E27FC236}">
                <a16:creationId xmlns:a16="http://schemas.microsoft.com/office/drawing/2014/main" id="{38F95F02-56D0-A62D-FFA8-0966A84A04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204D23EA-C3AA-C890-B7DB-FB8E398DA67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8E3A87A2-95E2-C7C6-AE69-2506E55004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7DA76E-F693-C841-9D1A-7804E8C50C3F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2289" name="Text Box 1">
            <a:extLst>
              <a:ext uri="{FF2B5EF4-FFF2-40B4-BE49-F238E27FC236}">
                <a16:creationId xmlns:a16="http://schemas.microsoft.com/office/drawing/2014/main" id="{61BB26E6-4B4D-7A19-7E55-1840C17C435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330CC613-6A4E-7FF3-B3F3-77CAB20748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34DF93-9602-93A8-88D9-600CF900D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4D06120-B08E-0A18-9E21-D808D1842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16A179-791B-05C4-F056-F9E28690339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D10C4F-0EC8-2FCA-671A-1A29A846FA1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289121-EF53-BA7B-97B9-10300B5E88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FBD35F4-BD8B-1440-8041-5CA1D6B2BBC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833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AEB78-BE81-982D-2D62-A922CDE16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0F0A559-6A7F-35A6-DAF9-F78F92ADD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73B30D-491E-C49B-96CB-B11E2C3B0A4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B12773-5DEF-D41F-30BB-6204C89559D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096B46-6473-E497-9349-1084526BC9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48774C-F11E-9740-B51D-546BE2E4AF0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819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93E7234-18F9-A041-1A63-1CF0A74F8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2500" y="225425"/>
            <a:ext cx="2265363" cy="438308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FE28727-89BA-8FAE-DF29-7BCA6E703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46862" cy="438308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7F29F8-762C-0CEA-1741-79ACFE56EF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85047F-0C6C-183F-4D99-23C2A48A1B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C4907C-F4B5-7497-CA1F-5857F39A16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B00218-3235-124D-AB7D-D7E6FDE0B95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492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613E9-92BF-34E7-8965-31FE1E3EF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25425"/>
            <a:ext cx="9064625" cy="939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610E80A-7453-0978-25DD-2DDF504EAD0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8" y="5165725"/>
            <a:ext cx="2341562" cy="384175"/>
          </a:xfrm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663B921-759C-B082-199C-8D75E9ECAD2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5165725"/>
            <a:ext cx="3189288" cy="384175"/>
          </a:xfrm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6112D28-42D0-4922-F8F6-D6F9983DDD2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7888" y="5165725"/>
            <a:ext cx="2341562" cy="384175"/>
          </a:xfrm>
        </p:spPr>
        <p:txBody>
          <a:bodyPr/>
          <a:lstStyle>
            <a:lvl1pPr>
              <a:defRPr/>
            </a:lvl1pPr>
          </a:lstStyle>
          <a:p>
            <a:fld id="{DC0C7043-A0A5-7E4F-BF47-92BDDB7BD35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7491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1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9670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177215-4DEE-E36F-8910-4E048132C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92A9ABA-A033-1FAB-46C3-67BC7BC13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B2F7F1B-A760-6658-AD01-3F184472442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41073BD-34E3-D448-86B9-27AD4BA3905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50184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66D83-0033-835C-723C-7807F835D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46AEF2-592A-C2A7-4817-691A1068F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55B9C5-93F7-E133-B0E3-B7AA4B2B16A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F348089-700B-9F47-81A5-DC1497CCD5A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9937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C2E1BF-0770-9BA1-A2D2-1BED6865B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BDD04D-B9F7-3CF3-4136-7B6356D4B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2BF045-19A8-B24E-BAEA-10C408EABF0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DBA871F-690E-CC41-997E-744B4A12FB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68176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EDF23A-65BA-3DC7-8D20-67FF0EED2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CD00EA-65B0-20A0-3BAB-73F150EE4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3" y="1292225"/>
            <a:ext cx="4518025" cy="38719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FEC143-DB09-A805-BB54-F84ECB532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292225"/>
            <a:ext cx="4519612" cy="38719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4C47C5A-EE23-5607-7FFC-2571B5C12FE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27152-6F65-234D-AD8A-AF2540A65F7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1097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50EA90-F3AA-0C13-7501-A9719A3FE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253716-041F-8AF8-0C1A-ED489C286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2DC546-2A4A-F812-CDF2-29740174E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9AFDC5F-FCA6-D7B3-0D3B-7CCB64AD1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CCEE199-E2F8-818E-A242-16D765E090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9C8D8C-33D3-326A-3041-C0BF00EA975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9FAE7FC-CAD5-1A42-A085-308F26BFFF0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059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88AAA-9EB8-DB6B-5942-053BB391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409E3B5-A291-BB69-A988-CE838888976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029491-91C3-7649-AF8A-7FC799700FC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7038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94757-2830-391C-5DC9-2BBCA816D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10B233-C2D8-B837-7417-93CBD4C3F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0B86FA-9F2E-8BDB-55E4-5B2E610BE4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4369B0-EE13-9E27-1F2E-5C755CD64C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A31405-2077-CC4A-0F6E-AA74FB9424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0B6FB65-66B8-4744-AB4F-8D8088DA594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74019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5E8EF8C-696B-9FE9-82AD-FEAE7F80992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8FAE84-4AE5-7B45-A6E1-8C2C37E7B29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9900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634536-BBF5-2B25-415D-4BFD5B5D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67A3DF-E2C8-6CF0-7F7A-77FF83B9E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E25A57-90A5-6028-6FBF-A08520CDC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832FB3-4FF3-320B-5788-41CE0A9E264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BAEC59-0775-1745-A168-BFCA970D033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8299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D5E692-2F59-92DD-3919-25B5711D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35EB902-BFDD-CDF6-ABAA-D9C63D0F9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95E218-EB4C-D59B-E2F0-A54B8150E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DDA7E57-578B-EECD-2B93-8514462FEDC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06452C-4597-3142-A7F9-EB627FC9EFA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84313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43E575-18DB-23AA-83C4-8CCFED63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DFD44FC-9FF7-BE36-5229-0972A0B78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1046C9B-9DC3-C60C-C6F1-28A5E6CBF43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1C0501F-8B4B-6C47-8846-9CAAC86BAA0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07103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0DE1B80-A897-CA93-ADDA-12B2149CC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35838" y="192088"/>
            <a:ext cx="2297112" cy="497205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D5DDEC-73E9-98DC-4923-D0D9A78DE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2913" y="192088"/>
            <a:ext cx="6740525" cy="49720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0B88786-91A2-44B4-8DD3-D774CF25C7D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C35DFDE-C0C2-7249-A5CC-2807566D2EF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55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ACF25C-DCB5-9623-1176-3E73EBEF5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3BAD67-EA36-CC43-C6A2-1E884DBC5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CBA1E4-14E4-22C5-0315-CEB3D112F40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B79455-3A09-C9DF-C2A2-B0303C5A304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303A8C-87B1-D2F2-7DF8-D07252F359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D1E87F-B9D6-7C45-B38D-C189657EECA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8314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0FEE70-4D2B-BEBF-A876-387560C06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B60E4E-4501-4DB3-0E07-07F2C9D42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6112" cy="32813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42C229E-7DDC-674E-F9F0-1F7787E44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1750" y="1327150"/>
            <a:ext cx="4456113" cy="32813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3FEDB0-A42B-71AF-6DA6-6DCBE4A2586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AF33B71-B0A4-DE4B-952A-4149339A36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9A80FE-2E3C-5405-012A-A2F0C9DF04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C58ADB-A2A0-A747-93B5-E3AD6278A87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357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DFA5E-F191-447C-B7E7-36DEBA203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4169BC-6432-AA4A-267B-FD400369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C84A3F-A255-34F8-F424-6DD6DFDB1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DCDBF9-54CA-8557-C675-B260ED3E1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1407A57-8448-318F-DCCB-BEB5425AE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CE9614F-0A46-BDCA-41B2-D47E9C4E54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A7290F2-6F3C-A15B-DF07-65625A9D2D5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82D432-412E-F97F-0EB7-059737E4CD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13C7A8-B16A-5344-9531-283FA2D0559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1366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A3D921-F08E-8401-C210-79CFA778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F7C530-C683-8506-29AF-815BF1ED2C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BA58805-0955-B77D-34F9-6FB46E40D9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F27E757-D8E7-EF87-1535-17F2DCD55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2E1535-09D9-B342-9F02-60ACFEC41F2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230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61FD341-1320-D232-59C5-76B35B983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C4276AD-0537-38C0-02A3-76FB0B95E3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711B82-8050-BB7C-6EE0-E17A2B3C6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92AA27-6BF5-CE41-9AF4-51E7269F318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082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92454C-1480-3AD9-B910-5D89C6A0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B8CF1F-D85C-CFCB-9D4B-A478653E8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2AE7505-28F9-0994-11AE-F2FB58D51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FD4A29-8259-1FC9-B993-1529F34EBA3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C5E464-19D6-94AC-FE99-CE923D48C5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9FB8E3-C3FB-89E5-B542-5861E5D9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E6A391A-B5E5-DF46-B12F-2EFE4AD4A7B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1193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01811C-35D9-62F0-515D-17534B4B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9E739EC-3031-4EB0-DE10-DB0696E06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BE66CE-3261-8B49-82C0-9B833D4B5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A04BA9-4B8B-B984-EB35-BBEF319D0E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43A77F-7723-980F-5CED-F4082C682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B0EBDD-D1DC-8AA8-329F-D4A0182383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815698B-360C-F945-A963-48E22A8A7C6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22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745A7504-3AB0-CFAA-1198-168145A88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25425"/>
            <a:ext cx="9064625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642D3EC2-54AE-DB9E-378F-83FA6020E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27150"/>
            <a:ext cx="9064625" cy="328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1C5033-AC29-4A40-E86D-ED22C8E2504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5725"/>
            <a:ext cx="2341562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F050202020403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05A869-FE40-5EEB-929E-268145A6099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5165725"/>
            <a:ext cx="3189288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F050202020403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A927B4-CD9A-0591-7274-82EF978AE7C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5165725"/>
            <a:ext cx="2341562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F0502020204030204" pitchFamily="34" charset="0"/>
              </a:defRPr>
            </a:lvl1pPr>
          </a:lstStyle>
          <a:p>
            <a:fld id="{E1935359-4B0E-9C44-BC42-BD1AC8C6328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  <p:sldLayoutId id="2147483673" r:id="rId13"/>
  </p:sldLayoutIdLst>
  <p:txStyles>
    <p:titleStyle>
      <a:lvl1pPr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ts val="14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ts val="11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ts val="5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ts val="30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>
            <a:extLst>
              <a:ext uri="{FF2B5EF4-FFF2-40B4-BE49-F238E27FC236}">
                <a16:creationId xmlns:a16="http://schemas.microsoft.com/office/drawing/2014/main" id="{35C6EEFE-E26F-C610-4AC9-0CB315631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913" y="1144588"/>
            <a:ext cx="9199562" cy="1587"/>
          </a:xfrm>
          <a:prstGeom prst="line">
            <a:avLst/>
          </a:prstGeom>
          <a:noFill/>
          <a:ln w="12600" cap="flat">
            <a:solidFill>
              <a:srgbClr val="9A9A9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CBC63683-DD1A-54C8-7B8E-7B7286143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92088"/>
            <a:ext cx="9190037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60" tIns="50760" rIns="50760" bIns="5076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C2840AA-9CCD-CE1B-7819-3B42C5916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292225"/>
            <a:ext cx="9190037" cy="387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FC0A667-AE84-2A9F-F014-CC088A9C84C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509125" y="5348288"/>
            <a:ext cx="238125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60" tIns="50760" rIns="50760" bIns="5076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 sz="1400">
                <a:solidFill>
                  <a:srgbClr val="000000"/>
                </a:solidFill>
                <a:latin typeface="Helvetica Neue" panose="02000503000000020004" pitchFamily="2" charset="0"/>
              </a:defRPr>
            </a:lvl1pPr>
          </a:lstStyle>
          <a:p>
            <a:fld id="{3F6BB910-4143-5D4A-B35F-610F7F9B9C6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ts val="8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747474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ts val="6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747474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02000"/>
        </a:lnSpc>
        <a:spcBef>
          <a:spcPts val="5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747474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02000"/>
        </a:lnSpc>
        <a:spcBef>
          <a:spcPts val="3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747474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02000"/>
        </a:lnSpc>
        <a:spcBef>
          <a:spcPts val="1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1200" kern="1200">
          <a:solidFill>
            <a:srgbClr val="74747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about:blank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16D18C85-CE3B-D906-B79C-F9DBF664BD1D}"/>
              </a:ext>
            </a:extLst>
          </p:cNvPr>
          <p:cNvSpPr/>
          <p:nvPr/>
        </p:nvSpPr>
        <p:spPr>
          <a:xfrm>
            <a:off x="14075" y="26437"/>
            <a:ext cx="10066549" cy="5644114"/>
          </a:xfrm>
          <a:prstGeom prst="rect">
            <a:avLst/>
          </a:prstGeom>
          <a:solidFill>
            <a:srgbClr val="92D05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3" name="Piano di studio 2.0 POTENZIAMENTO DI FISICA…">
            <a:extLst>
              <a:ext uri="{FF2B5EF4-FFF2-40B4-BE49-F238E27FC236}">
                <a16:creationId xmlns:a16="http://schemas.microsoft.com/office/drawing/2014/main" id="{E35D16EF-3441-8ABF-9282-2177E020478C}"/>
              </a:ext>
            </a:extLst>
          </p:cNvPr>
          <p:cNvSpPr txBox="1"/>
          <p:nvPr/>
        </p:nvSpPr>
        <p:spPr>
          <a:xfrm>
            <a:off x="1550461" y="177643"/>
            <a:ext cx="2794543" cy="832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9534" tIns="29534" rIns="29534" bIns="29534" anchor="ctr">
            <a:spAutoFit/>
          </a:bodyPr>
          <a:lstStyle/>
          <a:p>
            <a:pPr algn="l">
              <a:defRPr>
                <a:solidFill>
                  <a:srgbClr val="88242E"/>
                </a:solidFill>
              </a:defRPr>
            </a:pPr>
            <a:r>
              <a:rPr dirty="0">
                <a:solidFill>
                  <a:srgbClr val="FFC000"/>
                </a:solidFill>
              </a:rPr>
              <a:t>Piano di studio POTENZIAMENTO </a:t>
            </a:r>
            <a:endParaRPr lang="it-IT" dirty="0">
              <a:solidFill>
                <a:srgbClr val="FFC000"/>
              </a:solidFill>
            </a:endParaRPr>
          </a:p>
          <a:p>
            <a:pPr algn="l">
              <a:defRPr>
                <a:solidFill>
                  <a:srgbClr val="88242E"/>
                </a:solidFill>
              </a:defRPr>
            </a:pPr>
            <a:r>
              <a:rPr lang="it-IT" dirty="0">
                <a:solidFill>
                  <a:srgbClr val="FFC000"/>
                </a:solidFill>
              </a:rPr>
              <a:t>FISICO MATEMATICO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99E9C35-E297-0E7F-BEA9-F1F67B48DBA4}"/>
              </a:ext>
            </a:extLst>
          </p:cNvPr>
          <p:cNvSpPr txBox="1"/>
          <p:nvPr/>
        </p:nvSpPr>
        <p:spPr>
          <a:xfrm>
            <a:off x="1550461" y="5078580"/>
            <a:ext cx="3817162" cy="4252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defRPr sz="31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it-IT" sz="1163" dirty="0"/>
              <a:t>Prof. Paolo Francini</a:t>
            </a:r>
          </a:p>
          <a:p>
            <a:pPr algn="l">
              <a:defRPr sz="31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it-IT" sz="1163" dirty="0">
                <a:solidFill>
                  <a:srgbClr val="FFC000"/>
                </a:solidFill>
                <a:hlinkClick r:id="rId2"/>
              </a:rPr>
              <a:t>info.pot.fisica@liceocavour.edu.it</a:t>
            </a:r>
            <a:endParaRPr lang="it-IT" sz="1163" dirty="0">
              <a:solidFill>
                <a:srgbClr val="FFC000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19DEB0F-D175-8BF9-4830-2EB60C4FC0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3594"/>
          <a:stretch/>
        </p:blipFill>
        <p:spPr>
          <a:xfrm>
            <a:off x="1550461" y="1377030"/>
            <a:ext cx="7270218" cy="311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981144"/>
      </p:ext>
    </p:extLst>
  </p:cSld>
  <p:clrMapOvr>
    <a:masterClrMapping/>
  </p:clrMapOvr>
  <p:transition spd="med" advTm="7836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HOTO-2018-08-22-17-02-34.jpg" descr="PHOTO-2018-08-22-17-02-34.jpg">
            <a:extLst>
              <a:ext uri="{FF2B5EF4-FFF2-40B4-BE49-F238E27FC236}">
                <a16:creationId xmlns:a16="http://schemas.microsoft.com/office/drawing/2014/main" id="{8F1AD839-E634-F09D-06C1-24556C8EC0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8162"/>
          </a:blip>
          <a:srcRect l="15016" b="14131"/>
          <a:stretch/>
        </p:blipFill>
        <p:spPr>
          <a:xfrm>
            <a:off x="1684" y="-57841"/>
            <a:ext cx="10078941" cy="5728391"/>
          </a:xfrm>
          <a:prstGeom prst="rect">
            <a:avLst/>
          </a:prstGeom>
          <a:ln w="12700">
            <a:miter lim="400000"/>
          </a:ln>
        </p:spPr>
      </p:pic>
      <p:sp>
        <p:nvSpPr>
          <p:cNvPr id="4097" name="Rectangle 1">
            <a:extLst>
              <a:ext uri="{FF2B5EF4-FFF2-40B4-BE49-F238E27FC236}">
                <a16:creationId xmlns:a16="http://schemas.microsoft.com/office/drawing/2014/main" id="{B7BA5E7C-06BA-D0DE-BE52-1D6D15E987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65088"/>
            <a:ext cx="9070975" cy="1268412"/>
          </a:xfrm>
          <a:ln/>
        </p:spPr>
        <p:txBody>
          <a:bodyPr tIns="33480"/>
          <a:lstStyle/>
          <a:p>
            <a:pPr>
              <a:lnSpc>
                <a:spcPct val="94000"/>
              </a:lnSpc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b="1" dirty="0">
                <a:solidFill>
                  <a:srgbClr val="92D050"/>
                </a:solidFill>
                <a:latin typeface="Helvetica" pitchFamily="2" charset="0"/>
              </a:rPr>
              <a:t>PERCORSO DI POTENZIAMENTO FISICO-MATEMATICO 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05786240-FCB8-B946-8419-8314326985E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327150"/>
            <a:ext cx="9070975" cy="3287713"/>
          </a:xfrm>
          <a:ln/>
        </p:spPr>
        <p:txBody>
          <a:bodyPr/>
          <a:lstStyle/>
          <a:p>
            <a:pPr marL="431800" indent="-320675">
              <a:buClrTx/>
              <a:buSzPct val="45000"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800" dirty="0"/>
              <a:t>Indirizzo mirato all’</a:t>
            </a:r>
            <a:r>
              <a:rPr lang="it-IT" altLang="it-IT" sz="2800" b="1" dirty="0"/>
              <a:t>approfondimento delle discipline</a:t>
            </a:r>
          </a:p>
          <a:p>
            <a:pPr marL="431800" indent="-320675">
              <a:buClrTx/>
              <a:buSzPct val="45000"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800" b="1" dirty="0"/>
              <a:t>fisico-matematiche</a:t>
            </a:r>
            <a:r>
              <a:rPr lang="it-IT" altLang="it-IT" sz="2800" dirty="0"/>
              <a:t> sul piano teorico, storico ed</a:t>
            </a:r>
          </a:p>
          <a:p>
            <a:pPr marL="431800" indent="-320675">
              <a:buClrTx/>
              <a:buSzPct val="45000"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800" dirty="0"/>
              <a:t>interdisciplinare (anche in vista dei successivi studi</a:t>
            </a:r>
          </a:p>
          <a:p>
            <a:pPr marL="431800" indent="-320675">
              <a:buClrTx/>
              <a:buSzPct val="45000"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800" dirty="0"/>
              <a:t>universitari)</a:t>
            </a:r>
          </a:p>
        </p:txBody>
      </p:sp>
      <p:sp>
        <p:nvSpPr>
          <p:cNvPr id="4" name="Rettangolo">
            <a:extLst>
              <a:ext uri="{FF2B5EF4-FFF2-40B4-BE49-F238E27FC236}">
                <a16:creationId xmlns:a16="http://schemas.microsoft.com/office/drawing/2014/main" id="{6C6D28E0-C182-ABB5-3715-CF3A5F4515BF}"/>
              </a:ext>
            </a:extLst>
          </p:cNvPr>
          <p:cNvSpPr/>
          <p:nvPr/>
        </p:nvSpPr>
        <p:spPr>
          <a:xfrm>
            <a:off x="0" y="4783958"/>
            <a:ext cx="10080625" cy="886592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DA8EC11-24E7-E1C8-F200-ECEFAE276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88" y="4851499"/>
            <a:ext cx="1456532" cy="79198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B968E54-33A2-50BD-A41D-6F2518EAF7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4688" y="5076472"/>
            <a:ext cx="1336419" cy="494696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HOTO-2018-08-22-17-02-34.jpg" descr="PHOTO-2018-08-22-17-02-34.jpg">
            <a:extLst>
              <a:ext uri="{FF2B5EF4-FFF2-40B4-BE49-F238E27FC236}">
                <a16:creationId xmlns:a16="http://schemas.microsoft.com/office/drawing/2014/main" id="{E53F6742-D754-3830-F269-2C7088AF7E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8162"/>
          </a:blip>
          <a:srcRect l="15236" t="-13702" r="-220" b="14132"/>
          <a:stretch/>
        </p:blipFill>
        <p:spPr>
          <a:xfrm>
            <a:off x="-248" y="-971952"/>
            <a:ext cx="10078941" cy="6642502"/>
          </a:xfrm>
          <a:prstGeom prst="rect">
            <a:avLst/>
          </a:prstGeom>
          <a:ln w="12700">
            <a:miter lim="400000"/>
          </a:ln>
        </p:spPr>
      </p:pic>
      <p:sp>
        <p:nvSpPr>
          <p:cNvPr id="5121" name="Rectangle 1">
            <a:extLst>
              <a:ext uri="{FF2B5EF4-FFF2-40B4-BE49-F238E27FC236}">
                <a16:creationId xmlns:a16="http://schemas.microsoft.com/office/drawing/2014/main" id="{4615E80F-A556-E003-1DF0-2FF9F0247A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65088"/>
            <a:ext cx="9070975" cy="1268412"/>
          </a:xfrm>
          <a:ln/>
        </p:spPr>
        <p:txBody>
          <a:bodyPr tIns="33480"/>
          <a:lstStyle/>
          <a:p>
            <a:pPr>
              <a:lnSpc>
                <a:spcPct val="94000"/>
              </a:lnSpc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b="1" dirty="0">
                <a:solidFill>
                  <a:srgbClr val="92D050"/>
                </a:solidFill>
                <a:latin typeface="Helvetica" pitchFamily="2" charset="0"/>
              </a:rPr>
              <a:t>PERCORSO DI POTENZIAMENTO FISICO-MATEMATICO 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ECCE508D-F13A-941E-33AA-061D5E52463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73810" y="1178860"/>
            <a:ext cx="9070975" cy="3827462"/>
          </a:xfrm>
          <a:ln/>
        </p:spPr>
        <p:txBody>
          <a:bodyPr tIns="26640" anchor="ctr"/>
          <a:lstStyle/>
          <a:p>
            <a:pPr marL="215900" indent="-212725" algn="just">
              <a:spcBef>
                <a:spcPts val="13"/>
              </a:spcBef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Orario settimanale: </a:t>
            </a:r>
          </a:p>
          <a:p>
            <a:pPr marL="215900" indent="-212725" algn="just">
              <a:lnSpc>
                <a:spcPct val="150000"/>
              </a:lnSpc>
              <a:spcBef>
                <a:spcPts val="13"/>
              </a:spcBef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 - al biennio, 1 ora di Fisica in più;</a:t>
            </a:r>
          </a:p>
          <a:p>
            <a:pPr marL="215900" indent="-212725" algn="just">
              <a:spcBef>
                <a:spcPts val="13"/>
              </a:spcBef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 - al triennio, 1 ora di Matematica in più.</a:t>
            </a:r>
          </a:p>
          <a:p>
            <a:pPr marL="215900" indent="-212725" algn="just">
              <a:spcBef>
                <a:spcPts val="13"/>
              </a:spcBef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Nel complesso: </a:t>
            </a:r>
          </a:p>
          <a:p>
            <a:pPr marL="215900" indent="-212725" 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b="1" dirty="0">
                <a:latin typeface="Helvetica" pitchFamily="2" charset="0"/>
              </a:rPr>
              <a:t>5 ore di Matematica e 3 ore di Fisica</a:t>
            </a:r>
            <a:r>
              <a:rPr lang="it-IT" altLang="it-IT" sz="2400" dirty="0">
                <a:latin typeface="Helvetica" pitchFamily="2" charset="0"/>
              </a:rPr>
              <a:t> </a:t>
            </a:r>
          </a:p>
          <a:p>
            <a:pPr marL="215900" indent="-212725" algn="just">
              <a:lnSpc>
                <a:spcPct val="150000"/>
              </a:lnSpc>
              <a:spcBef>
                <a:spcPts val="13"/>
              </a:spcBef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alla settimana, dal 1° al 5° anno.</a:t>
            </a:r>
          </a:p>
          <a:p>
            <a:pPr marL="215900" indent="-212725" algn="just">
              <a:spcBef>
                <a:spcPts val="13"/>
              </a:spcBef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endParaRPr lang="it-IT" altLang="it-IT" sz="2400" dirty="0"/>
          </a:p>
        </p:txBody>
      </p:sp>
      <p:sp>
        <p:nvSpPr>
          <p:cNvPr id="8" name="Rettangolo">
            <a:extLst>
              <a:ext uri="{FF2B5EF4-FFF2-40B4-BE49-F238E27FC236}">
                <a16:creationId xmlns:a16="http://schemas.microsoft.com/office/drawing/2014/main" id="{12D8D600-53E9-11B3-6B78-95C48652C7B7}"/>
              </a:ext>
            </a:extLst>
          </p:cNvPr>
          <p:cNvSpPr/>
          <p:nvPr/>
        </p:nvSpPr>
        <p:spPr>
          <a:xfrm>
            <a:off x="0" y="4783958"/>
            <a:ext cx="10080625" cy="886592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07C03FC-033C-6C8B-EB54-5993C794A9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88" y="4851499"/>
            <a:ext cx="1456532" cy="79198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F2F8D7FA-3C10-2C89-1FF1-955327DA24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4688" y="5076472"/>
            <a:ext cx="1336419" cy="494696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HOTO-2018-08-22-17-02-34.jpg" descr="PHOTO-2018-08-22-17-02-34.jpg">
            <a:extLst>
              <a:ext uri="{FF2B5EF4-FFF2-40B4-BE49-F238E27FC236}">
                <a16:creationId xmlns:a16="http://schemas.microsoft.com/office/drawing/2014/main" id="{3646ABE5-1C49-E536-173E-B901C71A01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8162"/>
          </a:blip>
          <a:srcRect l="15016" t="1" b="14165"/>
          <a:stretch/>
        </p:blipFill>
        <p:spPr>
          <a:xfrm>
            <a:off x="1931" y="-45045"/>
            <a:ext cx="10078941" cy="5726099"/>
          </a:xfrm>
          <a:prstGeom prst="rect">
            <a:avLst/>
          </a:prstGeom>
          <a:ln w="12700">
            <a:miter lim="400000"/>
          </a:ln>
        </p:spPr>
      </p:pic>
      <p:sp>
        <p:nvSpPr>
          <p:cNvPr id="6145" name="Rectangle 1">
            <a:extLst>
              <a:ext uri="{FF2B5EF4-FFF2-40B4-BE49-F238E27FC236}">
                <a16:creationId xmlns:a16="http://schemas.microsoft.com/office/drawing/2014/main" id="{F9F5974E-4D94-C854-AC15-08E687F16E5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65088"/>
            <a:ext cx="9070975" cy="1268412"/>
          </a:xfrm>
          <a:ln/>
        </p:spPr>
        <p:txBody>
          <a:bodyPr tIns="33480"/>
          <a:lstStyle/>
          <a:p>
            <a:pPr>
              <a:lnSpc>
                <a:spcPct val="94000"/>
              </a:lnSpc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b="1" dirty="0">
                <a:solidFill>
                  <a:srgbClr val="92D050"/>
                </a:solidFill>
                <a:latin typeface="Helvetica" pitchFamily="2" charset="0"/>
              </a:rPr>
              <a:t>PERCORSO DI POTENZIAMENTO FISICO-MATEMATICO 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5E27B04-F297-B575-F1D4-FDB0A611D2A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98306" y="891059"/>
            <a:ext cx="9070975" cy="3287713"/>
          </a:xfrm>
          <a:ln/>
        </p:spPr>
        <p:txBody>
          <a:bodyPr/>
          <a:lstStyle/>
          <a:p>
            <a:pPr marL="431800" indent="-320675">
              <a:buClrTx/>
              <a:buSzPct val="45000"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endParaRPr lang="it-IT" altLang="it-IT" dirty="0"/>
          </a:p>
          <a:p>
            <a:pPr marL="431800" indent="-320675">
              <a:buClrTx/>
              <a:buSzPct val="45000"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Al biennio: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più ore per il laboratorio;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più attività di esplorazione e </a:t>
            </a:r>
            <a:r>
              <a:rPr lang="it-IT" altLang="it-IT" sz="2400" dirty="0" err="1">
                <a:latin typeface="Helvetica" pitchFamily="2" charset="0"/>
              </a:rPr>
              <a:t>problem</a:t>
            </a:r>
            <a:r>
              <a:rPr lang="it-IT" altLang="it-IT" sz="2400" dirty="0">
                <a:latin typeface="Helvetica" pitchFamily="2" charset="0"/>
              </a:rPr>
              <a:t> solving di Fisica;</a:t>
            </a:r>
          </a:p>
          <a:p>
            <a:pPr marL="428625" indent="-323850">
              <a:buSzPct val="45000"/>
              <a:buFont typeface="Wingdings" pitchFamily="2" charset="2"/>
              <a:buChar char="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</a:pPr>
            <a:r>
              <a:rPr lang="it-IT" altLang="it-IT" sz="2400" dirty="0">
                <a:latin typeface="Helvetica" pitchFamily="2" charset="0"/>
              </a:rPr>
              <a:t>maggiore approfondimento nell’introduzione della Fisica (ad esempio in relazione ai vettori e alla cinematica).</a:t>
            </a:r>
          </a:p>
        </p:txBody>
      </p:sp>
      <p:sp>
        <p:nvSpPr>
          <p:cNvPr id="8" name="Rettangolo">
            <a:extLst>
              <a:ext uri="{FF2B5EF4-FFF2-40B4-BE49-F238E27FC236}">
                <a16:creationId xmlns:a16="http://schemas.microsoft.com/office/drawing/2014/main" id="{AB8F31AB-DC8C-3000-EB2D-F1F5F720340C}"/>
              </a:ext>
            </a:extLst>
          </p:cNvPr>
          <p:cNvSpPr/>
          <p:nvPr/>
        </p:nvSpPr>
        <p:spPr>
          <a:xfrm>
            <a:off x="0" y="4783958"/>
            <a:ext cx="10080625" cy="886592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7768042E-34F9-AE69-1BAD-8E0E9C5FAD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88" y="4851499"/>
            <a:ext cx="1456532" cy="79198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9FD351B6-8EF4-A52C-EDD6-8FEDC2F9FC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4688" y="5076472"/>
            <a:ext cx="1336419" cy="494696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HOTO-2018-08-22-17-02-34.jpg" descr="PHOTO-2018-08-22-17-02-34.jpg">
            <a:extLst>
              <a:ext uri="{FF2B5EF4-FFF2-40B4-BE49-F238E27FC236}">
                <a16:creationId xmlns:a16="http://schemas.microsoft.com/office/drawing/2014/main" id="{E1B92DA8-A6D4-E6EB-0C01-E7B442F9D4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8162"/>
          </a:blip>
          <a:srcRect l="15016" b="14131"/>
          <a:stretch/>
        </p:blipFill>
        <p:spPr>
          <a:xfrm>
            <a:off x="1684" y="-57841"/>
            <a:ext cx="10078941" cy="5728391"/>
          </a:xfrm>
          <a:prstGeom prst="rect">
            <a:avLst/>
          </a:prstGeom>
          <a:ln w="12700">
            <a:miter lim="400000"/>
          </a:ln>
        </p:spPr>
      </p:pic>
      <p:sp>
        <p:nvSpPr>
          <p:cNvPr id="7169" name="Text Box 1">
            <a:extLst>
              <a:ext uri="{FF2B5EF4-FFF2-40B4-BE49-F238E27FC236}">
                <a16:creationId xmlns:a16="http://schemas.microsoft.com/office/drawing/2014/main" id="{70E9A83C-7A21-764F-887A-9A3FC9D90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5088"/>
            <a:ext cx="9070975" cy="126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3480" rIns="0" bIns="0" anchor="ctr"/>
          <a:lstStyle>
            <a:lvl1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4000"/>
              </a:lnSpc>
              <a:buClrTx/>
              <a:buFontTx/>
              <a:buNone/>
            </a:pPr>
            <a:r>
              <a:rPr lang="it-IT" altLang="it-IT" sz="4400" b="1" dirty="0">
                <a:solidFill>
                  <a:srgbClr val="92D050"/>
                </a:solidFill>
                <a:latin typeface="Helvetica" pitchFamily="2" charset="0"/>
              </a:rPr>
              <a:t>PERCORSO DI POTENZIAMENTO FISICO-MATEMATICO 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26A02977-FE94-845A-A85A-4EA049593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899" y="1456429"/>
            <a:ext cx="9070975" cy="328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440" rIns="0" bIns="0"/>
          <a:lstStyle>
            <a:lvl1pPr marL="431800" indent="-320675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  <a:tab pos="10782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438"/>
              </a:spcBef>
              <a:buClrTx/>
              <a:buSzPct val="45000"/>
              <a:buFontTx/>
              <a:buNone/>
            </a:pPr>
            <a:r>
              <a:rPr lang="it-IT" altLang="it-IT" sz="2400" dirty="0">
                <a:latin typeface="Helvetica" pitchFamily="2" charset="0"/>
              </a:rPr>
              <a:t>Nel triennio:</a:t>
            </a:r>
          </a:p>
          <a:p>
            <a:pPr marL="428625" indent="-323850">
              <a:spcBef>
                <a:spcPts val="1438"/>
              </a:spcBef>
              <a:buSzPct val="45000"/>
              <a:buFont typeface="Wingdings" pitchFamily="2" charset="2"/>
              <a:buChar char=""/>
            </a:pPr>
            <a:r>
              <a:rPr lang="it-IT" altLang="it-IT" sz="2400" dirty="0">
                <a:latin typeface="Helvetica" pitchFamily="2" charset="0"/>
              </a:rPr>
              <a:t>rafforzamento del raccordo tra Matematica-Fisica;</a:t>
            </a:r>
          </a:p>
          <a:p>
            <a:pPr marL="428625" indent="-323850">
              <a:spcBef>
                <a:spcPts val="1438"/>
              </a:spcBef>
              <a:buSzPct val="45000"/>
              <a:buFont typeface="Wingdings" pitchFamily="2" charset="2"/>
              <a:buChar char=""/>
            </a:pPr>
            <a:r>
              <a:rPr lang="it-IT" altLang="it-IT" sz="2400" dirty="0">
                <a:latin typeface="Helvetica" pitchFamily="2" charset="0"/>
              </a:rPr>
              <a:t>attività esplorative e laboratoriali di Matematica;</a:t>
            </a:r>
          </a:p>
          <a:p>
            <a:pPr marL="428625" indent="-323850">
              <a:spcBef>
                <a:spcPts val="1438"/>
              </a:spcBef>
              <a:buSzPct val="45000"/>
              <a:buFont typeface="Wingdings" pitchFamily="2" charset="2"/>
              <a:buChar char=""/>
            </a:pPr>
            <a:r>
              <a:rPr lang="it-IT" altLang="it-IT" sz="2400" dirty="0">
                <a:latin typeface="Helvetica" pitchFamily="2" charset="0"/>
              </a:rPr>
              <a:t>tematiche interdisciplinari e trasversali, ad esempio probabilità e statistica, applicazioni tecnologiche, storia della scienza.</a:t>
            </a:r>
          </a:p>
        </p:txBody>
      </p:sp>
      <p:sp>
        <p:nvSpPr>
          <p:cNvPr id="8" name="Rettangolo">
            <a:extLst>
              <a:ext uri="{FF2B5EF4-FFF2-40B4-BE49-F238E27FC236}">
                <a16:creationId xmlns:a16="http://schemas.microsoft.com/office/drawing/2014/main" id="{4FBD7886-7D53-3B9F-D2E6-02CC2B3FCC47}"/>
              </a:ext>
            </a:extLst>
          </p:cNvPr>
          <p:cNvSpPr/>
          <p:nvPr/>
        </p:nvSpPr>
        <p:spPr>
          <a:xfrm>
            <a:off x="0" y="4783958"/>
            <a:ext cx="10080625" cy="886592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199207F2-AD33-2207-A1A1-04D99C3DE3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88" y="4851499"/>
            <a:ext cx="1456532" cy="79198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83E409C0-B733-0199-6168-10E8BE21A6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4688" y="5076472"/>
            <a:ext cx="1336419" cy="494696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PHOTO-2018-08-22-17-02-34.jpg" descr="PHOTO-2018-08-22-17-02-34.jpg"/>
          <p:cNvPicPr>
            <a:picLocks noChangeAspect="1"/>
          </p:cNvPicPr>
          <p:nvPr/>
        </p:nvPicPr>
        <p:blipFill rotWithShape="1">
          <a:blip r:embed="rId2">
            <a:alphaModFix amt="48162"/>
          </a:blip>
          <a:srcRect l="15016" t="1" b="14551"/>
          <a:stretch/>
        </p:blipFill>
        <p:spPr>
          <a:xfrm>
            <a:off x="-4825" y="-18742"/>
            <a:ext cx="10085450" cy="5704059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Rettangolo"/>
          <p:cNvSpPr/>
          <p:nvPr/>
        </p:nvSpPr>
        <p:spPr>
          <a:xfrm>
            <a:off x="1" y="4946964"/>
            <a:ext cx="10080624" cy="738353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</p:spPr>
        <p:txBody>
          <a:bodyPr lIns="29534" tIns="29534" rIns="29534" bIns="29534" anchor="ctr"/>
          <a:lstStyle/>
          <a:p>
            <a:pPr>
              <a:defRPr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sp>
        <p:nvSpPr>
          <p:cNvPr id="228" name="Piano di studio 2.0 POTENZIAMENTO DI FISICA…"/>
          <p:cNvSpPr txBox="1"/>
          <p:nvPr/>
        </p:nvSpPr>
        <p:spPr>
          <a:xfrm>
            <a:off x="1550461" y="177643"/>
            <a:ext cx="2794543" cy="832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9534" tIns="29534" rIns="29534" bIns="29534" anchor="ctr">
            <a:spAutoFit/>
          </a:bodyPr>
          <a:lstStyle/>
          <a:p>
            <a:pPr algn="l">
              <a:defRPr>
                <a:solidFill>
                  <a:srgbClr val="88242E"/>
                </a:solidFill>
              </a:defRPr>
            </a:pPr>
            <a:r>
              <a:rPr dirty="0">
                <a:solidFill>
                  <a:srgbClr val="92D050"/>
                </a:solidFill>
              </a:rPr>
              <a:t>Piano di studio POTENZIAMENTO </a:t>
            </a:r>
            <a:endParaRPr lang="it-IT" dirty="0">
              <a:solidFill>
                <a:srgbClr val="92D050"/>
              </a:solidFill>
            </a:endParaRPr>
          </a:p>
          <a:p>
            <a:pPr algn="l">
              <a:defRPr>
                <a:solidFill>
                  <a:srgbClr val="88242E"/>
                </a:solidFill>
              </a:defRPr>
            </a:pPr>
            <a:r>
              <a:rPr lang="it-IT" dirty="0">
                <a:solidFill>
                  <a:srgbClr val="92D050"/>
                </a:solidFill>
              </a:rPr>
              <a:t>FISICO MATEMATICO</a:t>
            </a:r>
            <a:endParaRPr dirty="0">
              <a:solidFill>
                <a:srgbClr val="92D050"/>
              </a:solidFill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8F09F4B3-B962-40CE-BC17-5A5DB4F0C402}"/>
              </a:ext>
            </a:extLst>
          </p:cNvPr>
          <p:cNvGraphicFramePr>
            <a:graphicFrameLocks noGrp="1"/>
          </p:cNvGraphicFramePr>
          <p:nvPr/>
        </p:nvGraphicFramePr>
        <p:xfrm>
          <a:off x="4699328" y="0"/>
          <a:ext cx="4145093" cy="49051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97493">
                  <a:extLst>
                    <a:ext uri="{9D8B030D-6E8A-4147-A177-3AD203B41FA5}">
                      <a16:colId xmlns:a16="http://schemas.microsoft.com/office/drawing/2014/main" val="1564074382"/>
                    </a:ext>
                  </a:extLst>
                </a:gridCol>
                <a:gridCol w="449520">
                  <a:extLst>
                    <a:ext uri="{9D8B030D-6E8A-4147-A177-3AD203B41FA5}">
                      <a16:colId xmlns:a16="http://schemas.microsoft.com/office/drawing/2014/main" val="3949191661"/>
                    </a:ext>
                  </a:extLst>
                </a:gridCol>
                <a:gridCol w="449520">
                  <a:extLst>
                    <a:ext uri="{9D8B030D-6E8A-4147-A177-3AD203B41FA5}">
                      <a16:colId xmlns:a16="http://schemas.microsoft.com/office/drawing/2014/main" val="658168694"/>
                    </a:ext>
                  </a:extLst>
                </a:gridCol>
                <a:gridCol w="449520">
                  <a:extLst>
                    <a:ext uri="{9D8B030D-6E8A-4147-A177-3AD203B41FA5}">
                      <a16:colId xmlns:a16="http://schemas.microsoft.com/office/drawing/2014/main" val="4086840616"/>
                    </a:ext>
                  </a:extLst>
                </a:gridCol>
                <a:gridCol w="449520">
                  <a:extLst>
                    <a:ext uri="{9D8B030D-6E8A-4147-A177-3AD203B41FA5}">
                      <a16:colId xmlns:a16="http://schemas.microsoft.com/office/drawing/2014/main" val="3075642801"/>
                    </a:ext>
                  </a:extLst>
                </a:gridCol>
                <a:gridCol w="449520">
                  <a:extLst>
                    <a:ext uri="{9D8B030D-6E8A-4147-A177-3AD203B41FA5}">
                      <a16:colId xmlns:a16="http://schemas.microsoft.com/office/drawing/2014/main" val="3366160104"/>
                    </a:ext>
                  </a:extLst>
                </a:gridCol>
              </a:tblGrid>
              <a:tr h="357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u="none" strike="noStrike" dirty="0">
                          <a:effectLst/>
                        </a:rPr>
                        <a:t> 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1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5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58973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ITALIANO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4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4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74537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LATINO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436992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INGLESE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174633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STORIA E GEOGRAFIA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 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 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28274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STORIA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 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 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213730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FILOSOFIA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 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 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024099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MATEMATICA*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92D050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5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5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5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92D050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5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92D050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871" marR="39871" marT="0" marB="0">
                    <a:solidFill>
                      <a:srgbClr val="92D050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417154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FISICA*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92D050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92D050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92D050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02283"/>
                  </a:ext>
                </a:extLst>
              </a:tr>
              <a:tr h="4259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SCIENZE NATURALI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3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705859"/>
                  </a:ext>
                </a:extLst>
              </a:tr>
              <a:tr h="593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DISEGNO E STORIA DELL’ARTE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604496"/>
                  </a:ext>
                </a:extLst>
              </a:tr>
              <a:tr h="289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EDUCAZIONE FISICA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2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262854"/>
                  </a:ext>
                </a:extLst>
              </a:tr>
              <a:tr h="3323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RELIGIONE/MATERIA ALTERNATIVA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1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1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>
                          <a:effectLst/>
                        </a:rPr>
                        <a:t>1</a:t>
                      </a:r>
                      <a:endParaRPr lang="it-IT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1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1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73528"/>
                  </a:ext>
                </a:extLst>
              </a:tr>
              <a:tr h="593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b="1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TOTALE ORE SETTIMANALI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28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28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31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31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b="1" dirty="0">
                          <a:effectLst/>
                        </a:rPr>
                        <a:t>30</a:t>
                      </a:r>
                      <a:endParaRPr lang="it-IT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71" marR="39871" marT="0" marB="0">
                    <a:solidFill>
                      <a:srgbClr val="FFFFFF">
                        <a:alpha val="6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24456"/>
                  </a:ext>
                </a:extLst>
              </a:tr>
            </a:tbl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CE42D5DA-5095-4A00-849B-D8560523A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688" y="5076472"/>
            <a:ext cx="1336419" cy="49469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1C3F71C6-390D-D568-C8E4-55517D3F86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3" y="5001964"/>
            <a:ext cx="1155592" cy="62835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8E43223-F598-B828-B0AB-A71E4662F61C}"/>
              </a:ext>
            </a:extLst>
          </p:cNvPr>
          <p:cNvSpPr txBox="1"/>
          <p:nvPr/>
        </p:nvSpPr>
        <p:spPr>
          <a:xfrm>
            <a:off x="1550461" y="1252701"/>
            <a:ext cx="3817162" cy="4252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defRPr sz="31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it-IT" sz="1163" dirty="0"/>
              <a:t>Prof. Paolo Francini</a:t>
            </a:r>
          </a:p>
          <a:p>
            <a:pPr algn="l">
              <a:defRPr sz="31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it-IT" sz="1163" dirty="0">
                <a:solidFill>
                  <a:srgbClr val="FFC000"/>
                </a:solidFill>
                <a:hlinkClick r:id="rId5"/>
              </a:rPr>
              <a:t>info.pot.fisica@liceocavour.edu.it</a:t>
            </a:r>
            <a:endParaRPr lang="it-IT" sz="1163" dirty="0">
              <a:solidFill>
                <a:srgbClr val="FFC00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E8A3941-CBB6-7472-8FD8-778B97EB9A18}"/>
              </a:ext>
            </a:extLst>
          </p:cNvPr>
          <p:cNvSpPr txBox="1"/>
          <p:nvPr/>
        </p:nvSpPr>
        <p:spPr>
          <a:xfrm>
            <a:off x="1379587" y="4328746"/>
            <a:ext cx="2420869" cy="3102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9534" tIns="29534" rIns="29534" bIns="29534" numCol="1" spcCol="38100" rtlCol="0" anchor="ctr">
            <a:spAutoFit/>
          </a:bodyPr>
          <a:lstStyle/>
          <a:p>
            <a:pPr defTabSz="339654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it-IT" sz="814" dirty="0">
                <a:solidFill>
                  <a:srgbClr val="000000"/>
                </a:solidFill>
                <a:latin typeface="+mn-lt"/>
                <a:ea typeface="+mn-ea"/>
                <a:sym typeface="Helvetica"/>
              </a:rPr>
              <a:t>Per Matematica* al triennio le ore passano da 4 a 5</a:t>
            </a:r>
          </a:p>
          <a:p>
            <a:pPr defTabSz="339654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it-IT" sz="814"/>
              <a:t>Per fisica* </a:t>
            </a:r>
            <a:r>
              <a:rPr lang="it-IT" sz="814" dirty="0"/>
              <a:t>al biennio le ore passano da 2 a 3</a:t>
            </a:r>
            <a:endParaRPr lang="it-IT" sz="814" dirty="0">
              <a:solidFill>
                <a:srgbClr val="000000"/>
              </a:solidFill>
              <a:latin typeface="+mn-lt"/>
              <a:ea typeface="+mn-e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28499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39908">
        <p15:prstTrans prst="peelOff"/>
      </p:transition>
    </mc:Choice>
    <mc:Fallback xmlns="">
      <p:transition spd="slow" advTm="39908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Arial"/>
      </a:majorFont>
      <a:minorFont>
        <a:latin typeface="Helvetica Neue Light"/>
        <a:ea typeface="Helvetica Neue Light"/>
        <a:cs typeface="Helvetica Neue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325</Words>
  <Application>Microsoft Office PowerPoint</Application>
  <PresentationFormat>Personalizzato</PresentationFormat>
  <Paragraphs>127</Paragraphs>
  <Slides>6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Arial</vt:lpstr>
      <vt:lpstr>Calibri</vt:lpstr>
      <vt:lpstr>Helvetica</vt:lpstr>
      <vt:lpstr>Helvetica Neue</vt:lpstr>
      <vt:lpstr>Helvetica Neue Light</vt:lpstr>
      <vt:lpstr>Times New Roman</vt:lpstr>
      <vt:lpstr>Wingdings</vt:lpstr>
      <vt:lpstr>Tema di Office</vt:lpstr>
      <vt:lpstr>Tema di Office</vt:lpstr>
      <vt:lpstr>Presentazione standard di PowerPoint</vt:lpstr>
      <vt:lpstr>PERCORSO DI POTENZIAMENTO FISICO-MATEMATICO </vt:lpstr>
      <vt:lpstr>PERCORSO DI POTENZIAMENTO FISICO-MATEMATICO </vt:lpstr>
      <vt:lpstr>PERCORSO DI POTENZIAMENTO FISICO-MATEMATICO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Angela Antonucci</dc:creator>
  <cp:lastModifiedBy>Angela Antonucci</cp:lastModifiedBy>
  <cp:revision>17</cp:revision>
  <cp:lastPrinted>1601-01-01T00:00:00Z</cp:lastPrinted>
  <dcterms:created xsi:type="dcterms:W3CDTF">2022-10-28T21:03:34Z</dcterms:created>
  <dcterms:modified xsi:type="dcterms:W3CDTF">2022-11-10T17:58:10Z</dcterms:modified>
</cp:coreProperties>
</file>